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embeddedFontLst>
    <p:embeddedFont>
      <p:font typeface="Source Sans Pro Bold" panose="020B0703030403020204" pitchFamily="34" charset="0"/>
      <p:bold r:id="rId10"/>
    </p:embeddedFont>
    <p:embeddedFont>
      <p:font typeface="Source Sans Pro Semibold" panose="020B0603030403020204" pitchFamily="34" charset="0"/>
      <p:bold r:id="rId11"/>
      <p:boldItalic r:id="rId12"/>
    </p:embeddedFont>
    <p:embeddedFont>
      <p:font typeface="Source Sans Pro" panose="020B0503030403020204" pitchFamily="34" charset="0"/>
      <p:regular r:id="rId13"/>
      <p:bold r:id="rId14"/>
      <p:italic r:id="rId15"/>
      <p:boldItalic r:id="rId16"/>
    </p:embeddedFont>
    <p:embeddedFont>
      <p:font typeface="Source Sans Pro Light" panose="020B0403030403020204" pitchFamily="34" charset="0"/>
      <p:regular r:id="rId17"/>
      <p:italic r:id="rId18"/>
    </p:embeddedFont>
    <p:embeddedFont>
      <p:font typeface="Garamond" panose="02020404030301010803" pitchFamily="18" charset="0"/>
      <p:regular r:id="rId19"/>
      <p:bold r:id="rId20"/>
      <p:italic r:id="rId2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6552" autoAdjust="0"/>
  </p:normalViewPr>
  <p:slideViewPr>
    <p:cSldViewPr snapToGrid="0">
      <p:cViewPr varScale="1">
        <p:scale>
          <a:sx n="70" d="100"/>
          <a:sy n="70" d="100"/>
        </p:scale>
        <p:origin x="11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/>
          </a:bodyPr>
          <a:lstStyle>
            <a:lvl1pPr algn="ctr">
              <a:defRPr sz="5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>
                <a:latin typeface="Source Sans Pro Bold" panose="020B07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pic>
        <p:nvPicPr>
          <p:cNvPr id="1026" name="Picture 2" descr="T:\Sch_werk.Sek\Schul(werk)logos - neu\Geschäftsstelle des Schulwerks\logo-segment-blank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651" y="5842951"/>
            <a:ext cx="5910349" cy="101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T:\Sch_werk.Sek\Schul(werk)logos - neu\34 - St.-Bonaventura-Realschule Dillingen\RS_St-Bonaventura-Dillingen\01_Standardlogo\Screen_sRGB\Logo_RS-Bona-DLG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370" y="6258031"/>
            <a:ext cx="3291990" cy="37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1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03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4433B4-E62F-40C0-80A0-D46ABF0E481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C02E17-EEFB-4274-A91F-0734A8C63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85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4433B4-E62F-40C0-80A0-D46ABF0E481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C02E17-EEFB-4274-A91F-0734A8C63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175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4433B4-E62F-40C0-80A0-D46ABF0E481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C02E17-EEFB-4274-A91F-0734A8C63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81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4433B4-E62F-40C0-80A0-D46ABF0E481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C02E17-EEFB-4274-A91F-0734A8C63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55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87848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422690" y="2322416"/>
            <a:ext cx="6092660" cy="383078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Source Sans Pro Semibold" panose="020B0603030403020204" pitchFamily="34" charset="0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0" name="Textplatzhalt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422690" y="2714499"/>
            <a:ext cx="6092660" cy="1027942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1" name="Textplatzhalt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422690" y="4441176"/>
            <a:ext cx="6092660" cy="1027942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2" name="Textplatzhalt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2422690" y="4058098"/>
            <a:ext cx="6092660" cy="383078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Source Sans Pro Semibold" panose="020B0603030403020204" pitchFamily="34" charset="0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>
          <a:xfrm>
            <a:off x="628650" y="2322513"/>
            <a:ext cx="1793875" cy="1419225"/>
          </a:xfr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5" name="Bildplatzhalter 23"/>
          <p:cNvSpPr>
            <a:spLocks noGrp="1"/>
          </p:cNvSpPr>
          <p:nvPr>
            <p:ph type="pic" sz="quarter" idx="15"/>
          </p:nvPr>
        </p:nvSpPr>
        <p:spPr>
          <a:xfrm>
            <a:off x="628649" y="4058098"/>
            <a:ext cx="1793875" cy="1419225"/>
          </a:xfr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6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4433B4-E62F-40C0-80A0-D46ABF0E481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27" name="Fußzeilenplatzhalter 26"/>
          <p:cNvSpPr>
            <a:spLocks noGrp="1"/>
          </p:cNvSpPr>
          <p:nvPr>
            <p:ph type="ftr" sz="quarter" idx="17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028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87848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322837"/>
            <a:ext cx="7886700" cy="4163589"/>
          </a:xfrm>
        </p:spPr>
        <p:txBody>
          <a:bodyPr>
            <a:normAutofit/>
          </a:bodyPr>
          <a:lstStyle>
            <a:lvl1pPr indent="-288000">
              <a:buClr>
                <a:schemeClr val="tx2"/>
              </a:buClr>
              <a:defRPr sz="2000"/>
            </a:lvl1pPr>
          </a:lstStyle>
          <a:p>
            <a:pPr lvl="0"/>
            <a:r>
              <a:rPr lang="de-DE" dirty="0"/>
              <a:t>Text einfügen</a:t>
            </a:r>
          </a:p>
        </p:txBody>
      </p:sp>
    </p:spTree>
    <p:extLst>
      <p:ext uri="{BB962C8B-B14F-4D97-AF65-F5344CB8AC3E}">
        <p14:creationId xmlns:p14="http://schemas.microsoft.com/office/powerpoint/2010/main" val="175088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987849"/>
            <a:ext cx="7886700" cy="954074"/>
          </a:xfrm>
        </p:spPr>
        <p:txBody>
          <a:bodyPr anchor="b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516957"/>
            <a:ext cx="7886700" cy="3969469"/>
          </a:xfrm>
        </p:spPr>
        <p:txBody>
          <a:bodyPr>
            <a:normAutofit/>
          </a:bodyPr>
          <a:lstStyle>
            <a:lvl1pPr indent="-288000">
              <a:buClr>
                <a:schemeClr val="tx2"/>
              </a:buClr>
              <a:defRPr sz="2000"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941513"/>
            <a:ext cx="7886700" cy="500062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2"/>
                </a:solidFill>
                <a:latin typeface="Source Sans Pro Bold" panose="020B0703030403020204" pitchFamily="34" charset="0"/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360948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5123" y="1690689"/>
            <a:ext cx="3830228" cy="4498974"/>
          </a:xfrm>
        </p:spPr>
        <p:txBody>
          <a:bodyPr>
            <a:normAutofit/>
          </a:bodyPr>
          <a:lstStyle>
            <a:lvl1pPr marL="457200" indent="-288000" algn="l">
              <a:buClr>
                <a:schemeClr val="tx2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4433B4-E62F-40C0-80A0-D46ABF0E481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C02E17-EEFB-4274-A91F-0734A8C63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34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4433B4-E62F-40C0-80A0-D46ABF0E481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C02E17-EEFB-4274-A91F-0734A8C63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32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4433B4-E62F-40C0-80A0-D46ABF0E481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C02E17-EEFB-4274-A91F-0734A8C63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48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4433B4-E62F-40C0-80A0-D46ABF0E481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C02E17-EEFB-4274-A91F-0734A8C63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20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4433B4-E62F-40C0-80A0-D46ABF0E4817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C02E17-EEFB-4274-A91F-0734A8C63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90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701369" cy="5729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8784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2303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127515" y="117213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cap="all" dirty="0" smtClean="0">
                <a:solidFill>
                  <a:schemeClr val="bg1"/>
                </a:solidFill>
                <a:latin typeface="Source Sans Pro" panose="020B0503030403020204" pitchFamily="34" charset="0"/>
              </a:rPr>
              <a:t>Wahlpflichtfächergruppenwahl</a:t>
            </a:r>
          </a:p>
          <a:p>
            <a:endParaRPr lang="de-DE" sz="1600" cap="all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pic>
        <p:nvPicPr>
          <p:cNvPr id="13" name="Picture 3" descr="T:\Sch_werk.Sek\Schul(werk)logos - neu\07 - St.-Michael-Schule Neu-Ulm\GS_St-Michael-Neu-Ulm\01_Standardlogo\Screen_sRGB\Logo_GS_St-Michael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368" y="6157795"/>
            <a:ext cx="3291991" cy="58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T:\Sch_werk.Sek\Schul(werk)logos - neu\Geschäftsstelle des Schulwerks\logo-segment-blanko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651" y="5842951"/>
            <a:ext cx="5910349" cy="101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T:\Sch_werk.Sek\Schul(werk)logos - neu\34 - St.-Bonaventura-Realschule Dillingen\RS_St-Bonaventura-Dillingen\01_Standardlogo\Screen_sRGB\Logo_RS-Bona-DLG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370" y="6258031"/>
            <a:ext cx="3291990" cy="37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11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75" r:id="rId4"/>
    <p:sldLayoutId id="2147483674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87648"/>
            <a:ext cx="7772400" cy="2387600"/>
          </a:xfrm>
        </p:spPr>
        <p:txBody>
          <a:bodyPr>
            <a:normAutofit/>
          </a:bodyPr>
          <a:lstStyle/>
          <a:p>
            <a:r>
              <a:rPr lang="de-DE" altLang="de-DE" sz="6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Herzlich Willkommen</a:t>
            </a:r>
            <a:br>
              <a:rPr lang="de-DE" altLang="de-DE" sz="6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altLang="de-DE" sz="6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zum </a:t>
            </a:r>
            <a:r>
              <a:rPr lang="de-DE" altLang="de-DE" sz="6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Informationsabend</a:t>
            </a:r>
            <a:endParaRPr lang="de-DE" sz="6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324720"/>
            <a:ext cx="6858000" cy="1655762"/>
          </a:xfrm>
        </p:spPr>
        <p:txBody>
          <a:bodyPr/>
          <a:lstStyle/>
          <a:p>
            <a:pPr algn="l">
              <a:defRPr/>
            </a:pPr>
            <a:r>
              <a:rPr lang="de-DE" altLang="de-DE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Wahlpflichtfächergruppenentscheidung</a:t>
            </a:r>
            <a:endParaRPr lang="de-DE" altLang="de-DE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DE" altLang="de-DE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in der St.-Bonaventura- Realschule </a:t>
            </a:r>
          </a:p>
        </p:txBody>
      </p:sp>
    </p:spTree>
    <p:extLst>
      <p:ext uri="{BB962C8B-B14F-4D97-AF65-F5344CB8AC3E}">
        <p14:creationId xmlns:p14="http://schemas.microsoft.com/office/powerpoint/2010/main" val="13211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sz="44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Kriterien für die Entscheidung</a:t>
            </a:r>
            <a:endParaRPr lang="de-DE" sz="4400" dirty="0">
              <a:solidFill>
                <a:srgbClr val="0070C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Clr>
                <a:srgbClr val="000000"/>
              </a:buClr>
              <a:defRPr/>
            </a:pPr>
            <a:r>
              <a:rPr lang="de-DE" alt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Persönliche Stärken</a:t>
            </a:r>
          </a:p>
          <a:p>
            <a:pPr>
              <a:spcBef>
                <a:spcPct val="50000"/>
              </a:spcBef>
              <a:buClr>
                <a:srgbClr val="000000"/>
              </a:buClr>
              <a:defRPr/>
            </a:pPr>
            <a:r>
              <a:rPr lang="de-DE" altLang="de-DE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Persönliche </a:t>
            </a:r>
            <a:r>
              <a:rPr lang="de-DE" alt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Neigungen</a:t>
            </a:r>
          </a:p>
          <a:p>
            <a:pPr>
              <a:spcBef>
                <a:spcPct val="50000"/>
              </a:spcBef>
              <a:buClr>
                <a:srgbClr val="000000"/>
              </a:buClr>
              <a:defRPr/>
            </a:pPr>
            <a:r>
              <a:rPr lang="de-DE" altLang="de-DE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Verwendbarkeit </a:t>
            </a:r>
            <a:r>
              <a:rPr lang="de-DE" alt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für weiteren    </a:t>
            </a:r>
            <a:br>
              <a:rPr lang="de-DE" alt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alt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de-DE" altLang="de-DE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schulischen </a:t>
            </a:r>
            <a:r>
              <a:rPr lang="de-DE" alt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oder beruflichen Weg</a:t>
            </a:r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00959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2"/>
          <p:cNvGrpSpPr>
            <a:grpSpLocks/>
          </p:cNvGrpSpPr>
          <p:nvPr/>
        </p:nvGrpSpPr>
        <p:grpSpPr bwMode="auto">
          <a:xfrm>
            <a:off x="2481263" y="1630363"/>
            <a:ext cx="1314450" cy="530225"/>
            <a:chOff x="651" y="2401"/>
            <a:chExt cx="828" cy="413"/>
          </a:xfrm>
        </p:grpSpPr>
        <p:sp>
          <p:nvSpPr>
            <p:cNvPr id="118898" name="Rectangle 114"/>
            <p:cNvSpPr>
              <a:spLocks noChangeArrowheads="1"/>
            </p:cNvSpPr>
            <p:nvPr/>
          </p:nvSpPr>
          <p:spPr bwMode="auto">
            <a:xfrm>
              <a:off x="679" y="2401"/>
              <a:ext cx="772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pPr algn="ctr" eaLnBrk="1" hangingPunct="1">
                <a:defRPr/>
              </a:pPr>
              <a:r>
                <a:rPr lang="it-IT" altLang="de-DE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</a:t>
              </a:r>
              <a:endParaRPr lang="de-DE" altLang="de-D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endParaRPr lang="de-DE" altLang="de-DE" sz="2400" b="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204" name="Rectangle 131"/>
            <p:cNvSpPr>
              <a:spLocks noChangeArrowheads="1"/>
            </p:cNvSpPr>
            <p:nvPr/>
          </p:nvSpPr>
          <p:spPr bwMode="auto">
            <a:xfrm>
              <a:off x="651" y="2401"/>
              <a:ext cx="828" cy="41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7171" name="Group 134"/>
          <p:cNvGrpSpPr>
            <a:grpSpLocks/>
          </p:cNvGrpSpPr>
          <p:nvPr/>
        </p:nvGrpSpPr>
        <p:grpSpPr bwMode="auto">
          <a:xfrm>
            <a:off x="3795713" y="1630363"/>
            <a:ext cx="1314450" cy="530225"/>
            <a:chOff x="1479" y="2401"/>
            <a:chExt cx="828" cy="413"/>
          </a:xfrm>
        </p:grpSpPr>
        <p:sp>
          <p:nvSpPr>
            <p:cNvPr id="118899" name="Rectangle 115"/>
            <p:cNvSpPr>
              <a:spLocks noChangeArrowheads="1"/>
            </p:cNvSpPr>
            <p:nvPr/>
          </p:nvSpPr>
          <p:spPr bwMode="auto">
            <a:xfrm>
              <a:off x="1507" y="2401"/>
              <a:ext cx="772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pPr algn="ctr" eaLnBrk="1" hangingPunct="1">
                <a:defRPr/>
              </a:pPr>
              <a:r>
                <a:rPr lang="it-IT" altLang="de-DE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II</a:t>
              </a:r>
              <a:endParaRPr lang="de-DE" altLang="de-DE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endParaRPr lang="de-DE" altLang="de-DE" sz="24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202" name="Rectangle 133"/>
            <p:cNvSpPr>
              <a:spLocks noChangeArrowheads="1"/>
            </p:cNvSpPr>
            <p:nvPr/>
          </p:nvSpPr>
          <p:spPr bwMode="auto">
            <a:xfrm>
              <a:off x="1479" y="2401"/>
              <a:ext cx="828" cy="41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7172" name="Group 136"/>
          <p:cNvGrpSpPr>
            <a:grpSpLocks/>
          </p:cNvGrpSpPr>
          <p:nvPr/>
        </p:nvGrpSpPr>
        <p:grpSpPr bwMode="auto">
          <a:xfrm>
            <a:off x="5110163" y="1630363"/>
            <a:ext cx="1314450" cy="530225"/>
            <a:chOff x="2307" y="2401"/>
            <a:chExt cx="828" cy="413"/>
          </a:xfrm>
        </p:grpSpPr>
        <p:sp>
          <p:nvSpPr>
            <p:cNvPr id="118900" name="Rectangle 116"/>
            <p:cNvSpPr>
              <a:spLocks noChangeArrowheads="1"/>
            </p:cNvSpPr>
            <p:nvPr/>
          </p:nvSpPr>
          <p:spPr bwMode="auto">
            <a:xfrm>
              <a:off x="2335" y="2401"/>
              <a:ext cx="772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pPr algn="ctr" eaLnBrk="1" hangingPunct="1">
                <a:defRPr/>
              </a:pPr>
              <a:r>
                <a:rPr lang="it-IT" altLang="de-DE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IIIa</a:t>
              </a:r>
              <a:endParaRPr lang="de-DE" altLang="de-DE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endParaRPr lang="de-DE" altLang="de-DE" sz="24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200" name="Rectangle 135"/>
            <p:cNvSpPr>
              <a:spLocks noChangeArrowheads="1"/>
            </p:cNvSpPr>
            <p:nvPr/>
          </p:nvSpPr>
          <p:spPr bwMode="auto">
            <a:xfrm>
              <a:off x="2307" y="2401"/>
              <a:ext cx="828" cy="41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7173" name="Group 138"/>
          <p:cNvGrpSpPr>
            <a:grpSpLocks/>
          </p:cNvGrpSpPr>
          <p:nvPr/>
        </p:nvGrpSpPr>
        <p:grpSpPr bwMode="auto">
          <a:xfrm>
            <a:off x="6424613" y="1630363"/>
            <a:ext cx="1314450" cy="530225"/>
            <a:chOff x="3135" y="2401"/>
            <a:chExt cx="828" cy="413"/>
          </a:xfrm>
        </p:grpSpPr>
        <p:sp>
          <p:nvSpPr>
            <p:cNvPr id="118901" name="Rectangle 117"/>
            <p:cNvSpPr>
              <a:spLocks noChangeArrowheads="1"/>
            </p:cNvSpPr>
            <p:nvPr/>
          </p:nvSpPr>
          <p:spPr bwMode="auto">
            <a:xfrm>
              <a:off x="3163" y="2401"/>
              <a:ext cx="772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pPr algn="ctr" eaLnBrk="1" hangingPunct="1">
                <a:defRPr/>
              </a:pPr>
              <a:r>
                <a:rPr lang="it-IT" altLang="de-DE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IIIb</a:t>
              </a:r>
              <a:endParaRPr lang="de-DE" altLang="de-DE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endParaRPr lang="de-DE" altLang="de-DE" sz="24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8" name="Rectangle 137"/>
            <p:cNvSpPr>
              <a:spLocks noChangeArrowheads="1"/>
            </p:cNvSpPr>
            <p:nvPr/>
          </p:nvSpPr>
          <p:spPr bwMode="auto">
            <a:xfrm>
              <a:off x="3135" y="2401"/>
              <a:ext cx="828" cy="41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7174" name="Group 140"/>
          <p:cNvGrpSpPr>
            <a:grpSpLocks/>
          </p:cNvGrpSpPr>
          <p:nvPr/>
        </p:nvGrpSpPr>
        <p:grpSpPr bwMode="auto">
          <a:xfrm>
            <a:off x="1447800" y="2160588"/>
            <a:ext cx="1033463" cy="2265362"/>
            <a:chOff x="0" y="2814"/>
            <a:chExt cx="651" cy="1768"/>
          </a:xfrm>
        </p:grpSpPr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28" y="2814"/>
              <a:ext cx="595" cy="1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it-IT" altLang="de-DE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 </a:t>
              </a:r>
              <a:endParaRPr lang="de-DE" altLang="de-DE" sz="10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it-IT" altLang="de-DE" sz="18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endParaRPr lang="de-DE" altLang="de-DE" sz="1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it-IT" altLang="de-DE" sz="18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 </a:t>
              </a:r>
              <a:endParaRPr lang="de-DE" altLang="de-DE" sz="1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it-IT" altLang="de-DE" sz="18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9</a:t>
              </a:r>
              <a:endParaRPr lang="de-DE" altLang="de-DE" sz="1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it-IT" altLang="de-DE" sz="18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 </a:t>
              </a:r>
              <a:endParaRPr lang="de-DE" altLang="de-DE" sz="1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it-IT" altLang="de-DE" sz="18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8</a:t>
              </a:r>
              <a:endParaRPr lang="de-DE" altLang="de-DE" sz="1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it-IT" altLang="de-DE" sz="18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 </a:t>
              </a:r>
              <a:endParaRPr lang="de-DE" altLang="de-DE" sz="1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it-IT" altLang="de-DE" sz="18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7</a:t>
              </a:r>
              <a:endParaRPr lang="de-DE" altLang="de-DE" sz="1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de-DE" altLang="de-DE" sz="10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 </a:t>
              </a:r>
            </a:p>
            <a:p>
              <a:pPr algn="ctr">
                <a:defRPr/>
              </a:pPr>
              <a:endParaRPr lang="de-DE" altLang="de-DE" sz="24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6" name="Rectangle 139"/>
            <p:cNvSpPr>
              <a:spLocks noChangeArrowheads="1"/>
            </p:cNvSpPr>
            <p:nvPr/>
          </p:nvSpPr>
          <p:spPr bwMode="auto">
            <a:xfrm>
              <a:off x="0" y="2814"/>
              <a:ext cx="651" cy="176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7175" name="Group 142"/>
          <p:cNvGrpSpPr>
            <a:grpSpLocks/>
          </p:cNvGrpSpPr>
          <p:nvPr/>
        </p:nvGrpSpPr>
        <p:grpSpPr bwMode="auto">
          <a:xfrm>
            <a:off x="2481263" y="2160588"/>
            <a:ext cx="1314450" cy="2265362"/>
            <a:chOff x="651" y="2814"/>
            <a:chExt cx="828" cy="1768"/>
          </a:xfrm>
        </p:grpSpPr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651" y="2814"/>
              <a:ext cx="800" cy="1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it-IT" altLang="de-DE" sz="1800" b="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 </a:t>
              </a:r>
              <a:endParaRPr lang="de-DE" altLang="de-DE" sz="1000" b="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de-DE" altLang="de-DE" sz="1600" b="0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mathema</a:t>
              </a:r>
              <a:r>
                <a:rPr lang="de-DE" altLang="de-DE" sz="16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-</a:t>
              </a:r>
            </a:p>
            <a:p>
              <a:pPr algn="ctr">
                <a:defRPr/>
              </a:pPr>
              <a:r>
                <a:rPr lang="de-DE" altLang="de-DE" sz="16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tisch-naturwissen-</a:t>
              </a:r>
              <a:r>
                <a:rPr lang="de-DE" altLang="de-DE" sz="1600" b="0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schaftlich</a:t>
              </a:r>
              <a:r>
                <a:rPr lang="de-DE" altLang="de-DE" sz="16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-</a:t>
              </a:r>
            </a:p>
            <a:p>
              <a:pPr algn="ctr">
                <a:defRPr/>
              </a:pPr>
              <a:r>
                <a:rPr lang="de-DE" altLang="de-DE" sz="16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technischer</a:t>
              </a:r>
            </a:p>
            <a:p>
              <a:pPr algn="ctr">
                <a:defRPr/>
              </a:pPr>
              <a:r>
                <a:rPr lang="de-DE" altLang="de-DE" sz="16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Bereich</a:t>
              </a:r>
            </a:p>
            <a:p>
              <a:pPr algn="ctr">
                <a:defRPr/>
              </a:pPr>
              <a:endParaRPr lang="de-DE" altLang="de-DE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4" name="Rectangle 141"/>
            <p:cNvSpPr>
              <a:spLocks noChangeArrowheads="1"/>
            </p:cNvSpPr>
            <p:nvPr/>
          </p:nvSpPr>
          <p:spPr bwMode="auto">
            <a:xfrm>
              <a:off x="651" y="2814"/>
              <a:ext cx="828" cy="176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7176" name="Group 144"/>
          <p:cNvGrpSpPr>
            <a:grpSpLocks/>
          </p:cNvGrpSpPr>
          <p:nvPr/>
        </p:nvGrpSpPr>
        <p:grpSpPr bwMode="auto">
          <a:xfrm>
            <a:off x="3795713" y="2160588"/>
            <a:ext cx="1314450" cy="2265362"/>
            <a:chOff x="1479" y="2814"/>
            <a:chExt cx="828" cy="1768"/>
          </a:xfrm>
        </p:grpSpPr>
        <p:sp>
          <p:nvSpPr>
            <p:cNvPr id="118904" name="Rectangle 120"/>
            <p:cNvSpPr>
              <a:spLocks noChangeArrowheads="1"/>
            </p:cNvSpPr>
            <p:nvPr/>
          </p:nvSpPr>
          <p:spPr bwMode="auto">
            <a:xfrm>
              <a:off x="1507" y="2814"/>
              <a:ext cx="772" cy="1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de-DE" altLang="de-DE" sz="1800" b="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 </a:t>
              </a:r>
              <a:endParaRPr lang="de-DE" altLang="de-DE" sz="1000" b="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de-DE" altLang="de-DE" sz="1600" b="0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wirtschaft-licher</a:t>
              </a:r>
              <a:endParaRPr lang="de-DE" altLang="de-DE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de-DE" altLang="de-DE" sz="16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Bereich</a:t>
              </a:r>
            </a:p>
            <a:p>
              <a:pPr algn="ctr">
                <a:defRPr/>
              </a:pPr>
              <a:endParaRPr lang="de-DE" altLang="de-DE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2" name="Rectangle 143"/>
            <p:cNvSpPr>
              <a:spLocks noChangeArrowheads="1"/>
            </p:cNvSpPr>
            <p:nvPr/>
          </p:nvSpPr>
          <p:spPr bwMode="auto">
            <a:xfrm>
              <a:off x="1479" y="2814"/>
              <a:ext cx="828" cy="176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7177" name="Group 146"/>
          <p:cNvGrpSpPr>
            <a:grpSpLocks/>
          </p:cNvGrpSpPr>
          <p:nvPr/>
        </p:nvGrpSpPr>
        <p:grpSpPr bwMode="auto">
          <a:xfrm>
            <a:off x="5110163" y="2160588"/>
            <a:ext cx="1314450" cy="2265362"/>
            <a:chOff x="2307" y="2814"/>
            <a:chExt cx="828" cy="1768"/>
          </a:xfrm>
        </p:grpSpPr>
        <p:sp>
          <p:nvSpPr>
            <p:cNvPr id="118905" name="Rectangle 121"/>
            <p:cNvSpPr>
              <a:spLocks noChangeArrowheads="1"/>
            </p:cNvSpPr>
            <p:nvPr/>
          </p:nvSpPr>
          <p:spPr bwMode="auto">
            <a:xfrm>
              <a:off x="2335" y="2814"/>
              <a:ext cx="772" cy="1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de-DE" altLang="de-DE" sz="1800" b="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 </a:t>
              </a:r>
              <a:endParaRPr lang="de-DE" altLang="de-DE" sz="1000" b="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de-DE" altLang="de-DE" sz="16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fremd-sprachlicher</a:t>
              </a:r>
            </a:p>
            <a:p>
              <a:pPr algn="ctr">
                <a:defRPr/>
              </a:pPr>
              <a:r>
                <a:rPr lang="de-DE" altLang="de-DE" sz="16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Bereich</a:t>
              </a:r>
            </a:p>
            <a:p>
              <a:pPr algn="ctr">
                <a:defRPr/>
              </a:pPr>
              <a:endParaRPr lang="de-DE" altLang="de-DE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0" name="Rectangle 145"/>
            <p:cNvSpPr>
              <a:spLocks noChangeArrowheads="1"/>
            </p:cNvSpPr>
            <p:nvPr/>
          </p:nvSpPr>
          <p:spPr bwMode="auto">
            <a:xfrm>
              <a:off x="2307" y="2814"/>
              <a:ext cx="828" cy="176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7178" name="Group 148"/>
          <p:cNvGrpSpPr>
            <a:grpSpLocks/>
          </p:cNvGrpSpPr>
          <p:nvPr/>
        </p:nvGrpSpPr>
        <p:grpSpPr bwMode="auto">
          <a:xfrm>
            <a:off x="6424613" y="2160588"/>
            <a:ext cx="1314450" cy="2265362"/>
            <a:chOff x="3135" y="2814"/>
            <a:chExt cx="828" cy="1768"/>
          </a:xfrm>
        </p:grpSpPr>
        <p:sp>
          <p:nvSpPr>
            <p:cNvPr id="118906" name="Rectangle 122"/>
            <p:cNvSpPr>
              <a:spLocks noChangeArrowheads="1"/>
            </p:cNvSpPr>
            <p:nvPr/>
          </p:nvSpPr>
          <p:spPr bwMode="auto">
            <a:xfrm>
              <a:off x="3163" y="2814"/>
              <a:ext cx="772" cy="1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de-DE" altLang="de-DE" sz="1800" b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 </a:t>
              </a:r>
              <a:endParaRPr lang="de-DE" altLang="de-DE" sz="10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de-DE" altLang="de-DE" sz="16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hauswirt-schaftlicher Bereich</a:t>
              </a:r>
              <a:endParaRPr lang="de-DE" altLang="de-DE" sz="1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de-DE" altLang="de-DE" sz="1200" b="0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Darf nur dann eingerichtet werden, wenn Gruppe IIIa zustande kommt.</a:t>
              </a:r>
              <a:endParaRPr lang="de-DE" altLang="de-DE" sz="1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endParaRPr lang="de-DE" altLang="de-DE" sz="24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8" name="Rectangle 147"/>
            <p:cNvSpPr>
              <a:spLocks noChangeArrowheads="1"/>
            </p:cNvSpPr>
            <p:nvPr/>
          </p:nvSpPr>
          <p:spPr bwMode="auto">
            <a:xfrm>
              <a:off x="3135" y="2814"/>
              <a:ext cx="828" cy="1768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7179" name="Group 150"/>
          <p:cNvGrpSpPr>
            <a:grpSpLocks/>
          </p:cNvGrpSpPr>
          <p:nvPr/>
        </p:nvGrpSpPr>
        <p:grpSpPr bwMode="auto">
          <a:xfrm>
            <a:off x="1447800" y="4425950"/>
            <a:ext cx="1033463" cy="1480175"/>
            <a:chOff x="0" y="4582"/>
            <a:chExt cx="651" cy="1595"/>
          </a:xfrm>
        </p:grpSpPr>
        <p:sp>
          <p:nvSpPr>
            <p:cNvPr id="118907" name="Rectangle 123"/>
            <p:cNvSpPr>
              <a:spLocks noChangeArrowheads="1"/>
            </p:cNvSpPr>
            <p:nvPr/>
          </p:nvSpPr>
          <p:spPr bwMode="auto">
            <a:xfrm>
              <a:off x="28" y="4582"/>
              <a:ext cx="595" cy="1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de-DE" altLang="de-DE" sz="1800" b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 </a:t>
              </a:r>
              <a:endParaRPr lang="de-DE" altLang="de-DE" sz="1000" b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it-IT" altLang="de-DE" sz="18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6</a:t>
              </a:r>
              <a:endParaRPr lang="de-DE" altLang="de-DE" sz="1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it-IT" altLang="de-DE" sz="18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 </a:t>
              </a:r>
              <a:endParaRPr lang="de-DE" altLang="de-DE" sz="10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de-DE" altLang="de-DE" sz="18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5</a:t>
              </a:r>
              <a:r>
                <a:rPr lang="de-DE" altLang="de-DE" sz="1000" b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 </a:t>
              </a:r>
            </a:p>
            <a:p>
              <a:pPr algn="ctr">
                <a:defRPr/>
              </a:pPr>
              <a:endParaRPr lang="de-DE" altLang="de-DE" sz="2400" b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6" name="Rectangle 149"/>
            <p:cNvSpPr>
              <a:spLocks noChangeArrowheads="1"/>
            </p:cNvSpPr>
            <p:nvPr/>
          </p:nvSpPr>
          <p:spPr bwMode="auto">
            <a:xfrm>
              <a:off x="0" y="4582"/>
              <a:ext cx="651" cy="1595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7180" name="Group 152"/>
          <p:cNvGrpSpPr>
            <a:grpSpLocks/>
          </p:cNvGrpSpPr>
          <p:nvPr/>
        </p:nvGrpSpPr>
        <p:grpSpPr bwMode="auto">
          <a:xfrm>
            <a:off x="2481263" y="4425950"/>
            <a:ext cx="5257800" cy="1480175"/>
            <a:chOff x="651" y="4582"/>
            <a:chExt cx="3312" cy="1595"/>
          </a:xfrm>
        </p:grpSpPr>
        <p:sp>
          <p:nvSpPr>
            <p:cNvPr id="118908" name="Rectangle 124"/>
            <p:cNvSpPr>
              <a:spLocks noChangeArrowheads="1"/>
            </p:cNvSpPr>
            <p:nvPr/>
          </p:nvSpPr>
          <p:spPr bwMode="auto">
            <a:xfrm>
              <a:off x="679" y="4582"/>
              <a:ext cx="3256" cy="1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de-DE" altLang="de-DE" b="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 </a:t>
              </a:r>
              <a:endParaRPr lang="de-DE" altLang="de-DE" sz="1000" b="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de-DE" altLang="de-DE" sz="16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gemeinsamer Unterricht für alle Schüler in den Pflichtfächern:</a:t>
              </a:r>
            </a:p>
            <a:p>
              <a:pPr algn="ctr">
                <a:defRPr/>
              </a:pPr>
              <a:endParaRPr lang="de-DE" altLang="de-DE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 algn="ctr">
                <a:defRPr/>
              </a:pPr>
              <a:r>
                <a:rPr lang="de-DE" altLang="de-DE" sz="1600" b="0" i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Religionslehre, Deutsch, Englisch, Mathematik, Geschichte (nur in Klasse 6), Erdkunde, Biologie, Sport, Musik, Kunsterziehung oder Werken</a:t>
              </a:r>
            </a:p>
            <a:p>
              <a:pPr algn="ctr">
                <a:defRPr/>
              </a:pPr>
              <a:r>
                <a:rPr lang="de-DE" altLang="de-DE" sz="1000" b="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 </a:t>
              </a:r>
            </a:p>
            <a:p>
              <a:pPr algn="ctr">
                <a:defRPr/>
              </a:pPr>
              <a:endParaRPr lang="de-DE" altLang="de-DE" sz="2400" b="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184" name="Rectangle 151"/>
            <p:cNvSpPr>
              <a:spLocks noChangeArrowheads="1"/>
            </p:cNvSpPr>
            <p:nvPr/>
          </p:nvSpPr>
          <p:spPr bwMode="auto">
            <a:xfrm>
              <a:off x="651" y="4582"/>
              <a:ext cx="3312" cy="1595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sp>
        <p:nvSpPr>
          <p:cNvPr id="118940" name="Text Box 156"/>
          <p:cNvSpPr txBox="1">
            <a:spLocks noChangeArrowheads="1"/>
          </p:cNvSpPr>
          <p:nvPr/>
        </p:nvSpPr>
        <p:spPr bwMode="auto">
          <a:xfrm>
            <a:off x="1828800" y="838200"/>
            <a:ext cx="61275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de-DE" altLang="de-DE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Wahlpflichtfächergruppen</a:t>
            </a:r>
            <a:endParaRPr lang="de-DE" altLang="de-DE" sz="28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23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280141" y="556252"/>
            <a:ext cx="9144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altLang="de-DE" sz="1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Wochenstunden in den Profilfächern der 4 Wahlpflichtfächergruppen </a:t>
            </a:r>
            <a:br>
              <a:rPr lang="de-DE" altLang="de-DE" sz="1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altLang="de-DE" sz="1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den Jahrgangsstufen 7 –</a:t>
            </a:r>
            <a:r>
              <a:rPr lang="de-DE" altLang="de-DE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 (Summe 53):</a:t>
            </a:r>
          </a:p>
          <a:p>
            <a:pPr eaLnBrk="1" hangingPunct="1">
              <a:defRPr/>
            </a:pPr>
            <a:endParaRPr lang="de-DE" altLang="de-DE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de-DE" altLang="de-DE" sz="1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de-DE" altLang="de-DE" sz="1800" dirty="0">
                <a:solidFill>
                  <a:srgbClr val="000000"/>
                </a:solidFill>
              </a:rPr>
              <a:t> </a:t>
            </a:r>
          </a:p>
          <a:p>
            <a:pPr>
              <a:defRPr/>
            </a:pPr>
            <a:endParaRPr lang="de-DE" altLang="de-DE" sz="2400" b="0" dirty="0">
              <a:solidFill>
                <a:srgbClr val="000000"/>
              </a:solidFill>
            </a:endParaRPr>
          </a:p>
        </p:txBody>
      </p:sp>
      <p:grpSp>
        <p:nvGrpSpPr>
          <p:cNvPr id="8195" name="Group 31"/>
          <p:cNvGrpSpPr>
            <a:grpSpLocks/>
          </p:cNvGrpSpPr>
          <p:nvPr/>
        </p:nvGrpSpPr>
        <p:grpSpPr bwMode="auto">
          <a:xfrm>
            <a:off x="842963" y="1282425"/>
            <a:ext cx="2022475" cy="430489"/>
            <a:chOff x="0" y="804"/>
            <a:chExt cx="1470" cy="693"/>
          </a:xfrm>
        </p:grpSpPr>
        <p:sp>
          <p:nvSpPr>
            <p:cNvPr id="123908" name="Rectangle 4"/>
            <p:cNvSpPr>
              <a:spLocks noChangeArrowheads="1"/>
            </p:cNvSpPr>
            <p:nvPr/>
          </p:nvSpPr>
          <p:spPr bwMode="auto">
            <a:xfrm>
              <a:off x="28" y="804"/>
              <a:ext cx="1416" cy="6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de-DE" altLang="de-DE" sz="1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Wahlpflichtfächergruppe I</a:t>
              </a:r>
              <a:endParaRPr lang="de-DE" altLang="de-DE" sz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>
                <a:defRPr/>
              </a:pPr>
              <a:r>
                <a:rPr lang="de-DE" altLang="de-DE" sz="10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 </a:t>
              </a:r>
            </a:p>
            <a:p>
              <a:pPr>
                <a:defRPr/>
              </a:pPr>
              <a:endParaRPr lang="de-DE" altLang="de-DE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238" name="Rectangle 30"/>
            <p:cNvSpPr>
              <a:spLocks noChangeArrowheads="1"/>
            </p:cNvSpPr>
            <p:nvPr/>
          </p:nvSpPr>
          <p:spPr bwMode="auto">
            <a:xfrm>
              <a:off x="0" y="807"/>
              <a:ext cx="1470" cy="69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8196" name="Group 33"/>
          <p:cNvGrpSpPr>
            <a:grpSpLocks/>
          </p:cNvGrpSpPr>
          <p:nvPr/>
        </p:nvGrpSpPr>
        <p:grpSpPr bwMode="auto">
          <a:xfrm>
            <a:off x="2865438" y="1284288"/>
            <a:ext cx="2022475" cy="428625"/>
            <a:chOff x="1470" y="807"/>
            <a:chExt cx="1470" cy="690"/>
          </a:xfrm>
        </p:grpSpPr>
        <p:sp>
          <p:nvSpPr>
            <p:cNvPr id="123909" name="Rectangle 5"/>
            <p:cNvSpPr>
              <a:spLocks noChangeArrowheads="1"/>
            </p:cNvSpPr>
            <p:nvPr/>
          </p:nvSpPr>
          <p:spPr bwMode="auto">
            <a:xfrm>
              <a:off x="1498" y="807"/>
              <a:ext cx="1416" cy="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de-DE" altLang="de-DE" sz="12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Wahlpflichtfächergruppe II</a:t>
              </a:r>
            </a:p>
            <a:p>
              <a:pPr>
                <a:defRPr/>
              </a:pPr>
              <a:endParaRPr lang="de-DE" altLang="de-DE" sz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236" name="Rectangle 32"/>
            <p:cNvSpPr>
              <a:spLocks noChangeArrowheads="1"/>
            </p:cNvSpPr>
            <p:nvPr/>
          </p:nvSpPr>
          <p:spPr bwMode="auto">
            <a:xfrm>
              <a:off x="1470" y="807"/>
              <a:ext cx="1470" cy="69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8197" name="Group 35"/>
          <p:cNvGrpSpPr>
            <a:grpSpLocks/>
          </p:cNvGrpSpPr>
          <p:nvPr/>
        </p:nvGrpSpPr>
        <p:grpSpPr bwMode="auto">
          <a:xfrm>
            <a:off x="4898087" y="1282700"/>
            <a:ext cx="2022475" cy="428625"/>
            <a:chOff x="2940" y="807"/>
            <a:chExt cx="1470" cy="690"/>
          </a:xfrm>
        </p:grpSpPr>
        <p:sp>
          <p:nvSpPr>
            <p:cNvPr id="123910" name="Rectangle 6"/>
            <p:cNvSpPr>
              <a:spLocks noChangeArrowheads="1"/>
            </p:cNvSpPr>
            <p:nvPr/>
          </p:nvSpPr>
          <p:spPr bwMode="auto">
            <a:xfrm>
              <a:off x="2968" y="807"/>
              <a:ext cx="1416" cy="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de-DE" altLang="de-DE" sz="1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Wahlpflichtfächergruppe IIIA</a:t>
              </a:r>
              <a:endParaRPr lang="de-DE" altLang="de-DE" sz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>
                <a:defRPr/>
              </a:pPr>
              <a:endParaRPr lang="de-DE" altLang="de-DE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234" name="Rectangle 34"/>
            <p:cNvSpPr>
              <a:spLocks noChangeArrowheads="1"/>
            </p:cNvSpPr>
            <p:nvPr/>
          </p:nvSpPr>
          <p:spPr bwMode="auto">
            <a:xfrm>
              <a:off x="2940" y="807"/>
              <a:ext cx="1470" cy="69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8198" name="Group 37"/>
          <p:cNvGrpSpPr>
            <a:grpSpLocks/>
          </p:cNvGrpSpPr>
          <p:nvPr/>
        </p:nvGrpSpPr>
        <p:grpSpPr bwMode="auto">
          <a:xfrm>
            <a:off x="6910388" y="1282700"/>
            <a:ext cx="2016125" cy="428625"/>
            <a:chOff x="4410" y="807"/>
            <a:chExt cx="1620" cy="690"/>
          </a:xfrm>
        </p:grpSpPr>
        <p:sp>
          <p:nvSpPr>
            <p:cNvPr id="123911" name="Rectangle 7"/>
            <p:cNvSpPr>
              <a:spLocks noChangeArrowheads="1"/>
            </p:cNvSpPr>
            <p:nvPr/>
          </p:nvSpPr>
          <p:spPr bwMode="auto">
            <a:xfrm>
              <a:off x="4438" y="807"/>
              <a:ext cx="1564" cy="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de-DE" altLang="de-DE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Wahlpflichtfächergruppe IIIB</a:t>
              </a:r>
            </a:p>
            <a:p>
              <a:pPr>
                <a:defRPr/>
              </a:pPr>
              <a:endParaRPr lang="de-DE" altLang="de-DE" sz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232" name="Rectangle 36"/>
            <p:cNvSpPr>
              <a:spLocks noChangeArrowheads="1"/>
            </p:cNvSpPr>
            <p:nvPr/>
          </p:nvSpPr>
          <p:spPr bwMode="auto">
            <a:xfrm>
              <a:off x="4410" y="807"/>
              <a:ext cx="1620" cy="69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8199" name="Group 39"/>
          <p:cNvGrpSpPr>
            <a:grpSpLocks/>
          </p:cNvGrpSpPr>
          <p:nvPr/>
        </p:nvGrpSpPr>
        <p:grpSpPr bwMode="auto">
          <a:xfrm>
            <a:off x="842963" y="1711235"/>
            <a:ext cx="2022475" cy="4248564"/>
            <a:chOff x="0" y="1495"/>
            <a:chExt cx="1470" cy="5742"/>
          </a:xfrm>
        </p:grpSpPr>
        <p:sp>
          <p:nvSpPr>
            <p:cNvPr id="123912" name="Rectangle 8"/>
            <p:cNvSpPr>
              <a:spLocks noChangeArrowheads="1"/>
            </p:cNvSpPr>
            <p:nvPr/>
          </p:nvSpPr>
          <p:spPr bwMode="auto">
            <a:xfrm>
              <a:off x="28" y="1495"/>
              <a:ext cx="1416" cy="5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0"/>
                </a:spcBef>
                <a:tabLst>
                  <a:tab pos="2387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tabLst>
                  <a:tab pos="2387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tabLst>
                  <a:tab pos="2387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tabLst>
                  <a:tab pos="2387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tabLst>
                  <a:tab pos="2387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387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387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387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3876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Mathematik (18)</a:t>
              </a:r>
            </a:p>
            <a:p>
              <a:pPr>
                <a:defRPr/>
              </a:pPr>
              <a:r>
                <a:rPr lang="de-DE" altLang="de-DE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Physik  (10)</a:t>
              </a:r>
            </a:p>
            <a:p>
              <a:pPr>
                <a:defRPr/>
              </a:pPr>
              <a:r>
                <a:rPr lang="fr-FR" altLang="de-DE" sz="18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Chemie</a:t>
              </a:r>
              <a:r>
                <a:rPr lang="fr-FR" altLang="de-DE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(6)</a:t>
              </a:r>
              <a:endParaRPr lang="de-DE" altLang="de-DE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>
                <a:defRPr/>
              </a:pPr>
              <a:r>
                <a:rPr lang="fr-FR" altLang="de-DE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Informations-</a:t>
              </a:r>
              <a:br>
                <a:rPr lang="fr-FR" altLang="de-DE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fr-FR" altLang="de-DE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technologie (9)</a:t>
              </a:r>
              <a:endParaRPr lang="de-DE" altLang="de-DE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>
                <a:defRPr/>
              </a:pPr>
              <a:endParaRPr lang="de-DE" altLang="de-DE" sz="18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>
                <a:defRPr/>
              </a:pP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Wirtschaft </a:t>
              </a:r>
              <a:b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und Recht (2)</a:t>
              </a:r>
            </a:p>
            <a:p>
              <a:pPr>
                <a:defRPr/>
              </a:pPr>
              <a:endParaRPr lang="de-DE" altLang="de-DE" sz="18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>
                <a:defRPr/>
              </a:pP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Haushalt </a:t>
              </a:r>
              <a:b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und Ernährung (2)</a:t>
              </a:r>
              <a:b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Musisch-gestalterischer</a:t>
              </a:r>
              <a:b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Bereich (6)</a:t>
              </a:r>
            </a:p>
            <a:p>
              <a:pPr>
                <a:defRPr/>
              </a:pPr>
              <a:endParaRPr lang="de-DE" altLang="de-DE" sz="18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0" y="1497"/>
              <a:ext cx="1470" cy="574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8200" name="Group 41"/>
          <p:cNvGrpSpPr>
            <a:grpSpLocks/>
          </p:cNvGrpSpPr>
          <p:nvPr/>
        </p:nvGrpSpPr>
        <p:grpSpPr bwMode="auto">
          <a:xfrm>
            <a:off x="2865438" y="1711235"/>
            <a:ext cx="2022475" cy="4248564"/>
            <a:chOff x="1470" y="1495"/>
            <a:chExt cx="1470" cy="5742"/>
          </a:xfrm>
        </p:grpSpPr>
        <p:sp>
          <p:nvSpPr>
            <p:cNvPr id="123913" name="Rectangle 9"/>
            <p:cNvSpPr>
              <a:spLocks noChangeArrowheads="1"/>
            </p:cNvSpPr>
            <p:nvPr/>
          </p:nvSpPr>
          <p:spPr bwMode="auto">
            <a:xfrm>
              <a:off x="1498" y="1495"/>
              <a:ext cx="1416" cy="57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0"/>
                </a:spcBef>
                <a:tabLst>
                  <a:tab pos="1806575" algn="l"/>
                  <a:tab pos="24082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tabLst>
                  <a:tab pos="1806575" algn="l"/>
                  <a:tab pos="24082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tabLst>
                  <a:tab pos="1806575" algn="l"/>
                  <a:tab pos="24082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tabLst>
                  <a:tab pos="1806575" algn="l"/>
                  <a:tab pos="24082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tabLst>
                  <a:tab pos="1806575" algn="l"/>
                  <a:tab pos="24082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806575" algn="l"/>
                  <a:tab pos="24082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806575" algn="l"/>
                  <a:tab pos="24082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806575" algn="l"/>
                  <a:tab pos="24082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806575" algn="l"/>
                  <a:tab pos="24082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Mathematik (13)</a:t>
              </a:r>
            </a:p>
            <a:p>
              <a:pPr>
                <a:defRPr/>
              </a:pP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Physik (6)</a:t>
              </a:r>
            </a:p>
            <a:p>
              <a:pPr>
                <a:defRPr/>
              </a:pP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Chemie (4)</a:t>
              </a:r>
            </a:p>
            <a:p>
              <a:pPr>
                <a:defRPr/>
              </a:pP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Informations-</a:t>
              </a:r>
              <a:b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de-DE" altLang="de-DE" sz="1800" b="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technologie</a:t>
              </a: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(6)</a:t>
              </a:r>
            </a:p>
            <a:p>
              <a:pPr>
                <a:defRPr/>
              </a:pPr>
              <a:r>
                <a:rPr lang="de-DE" altLang="de-DE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BWR (12)</a:t>
              </a:r>
            </a:p>
            <a:p>
              <a:pPr>
                <a:defRPr/>
              </a:pPr>
              <a:r>
                <a:rPr lang="de-DE" altLang="de-DE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Wirtschaft </a:t>
              </a:r>
              <a:br>
                <a:rPr lang="de-DE" altLang="de-DE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de-DE" altLang="de-DE" sz="18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und Recht (4)</a:t>
              </a:r>
            </a:p>
            <a:p>
              <a:pPr>
                <a:defRPr/>
              </a:pPr>
              <a:endParaRPr lang="de-DE" altLang="de-DE" sz="18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>
                <a:defRPr/>
              </a:pP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Haushalt </a:t>
              </a:r>
              <a:b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und Ernährung (2)</a:t>
              </a:r>
              <a:b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Musisch-gestalterischer</a:t>
              </a:r>
              <a:b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de-DE" altLang="de-DE" sz="1800" b="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Bereich (6)</a:t>
              </a:r>
            </a:p>
            <a:p>
              <a:pPr>
                <a:defRPr/>
              </a:pPr>
              <a:endParaRPr lang="de-DE" altLang="de-DE" sz="14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8228" name="Rectangle 40"/>
            <p:cNvSpPr>
              <a:spLocks noChangeArrowheads="1"/>
            </p:cNvSpPr>
            <p:nvPr/>
          </p:nvSpPr>
          <p:spPr bwMode="auto">
            <a:xfrm>
              <a:off x="1470" y="1497"/>
              <a:ext cx="1470" cy="574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grpSp>
        <p:nvGrpSpPr>
          <p:cNvPr id="8201" name="Group 45"/>
          <p:cNvGrpSpPr>
            <a:grpSpLocks/>
          </p:cNvGrpSpPr>
          <p:nvPr/>
        </p:nvGrpSpPr>
        <p:grpSpPr bwMode="auto">
          <a:xfrm>
            <a:off x="6910388" y="1712627"/>
            <a:ext cx="2232978" cy="4247172"/>
            <a:chOff x="4410" y="1497"/>
            <a:chExt cx="1623" cy="7383"/>
          </a:xfrm>
        </p:grpSpPr>
        <p:grpSp>
          <p:nvGrpSpPr>
            <p:cNvPr id="8216" name="Group 23"/>
            <p:cNvGrpSpPr>
              <a:grpSpLocks/>
            </p:cNvGrpSpPr>
            <p:nvPr/>
          </p:nvGrpSpPr>
          <p:grpSpPr bwMode="auto">
            <a:xfrm>
              <a:off x="4437" y="1851"/>
              <a:ext cx="1596" cy="6167"/>
              <a:chOff x="-1" y="3601"/>
              <a:chExt cx="1596" cy="6167"/>
            </a:xfrm>
          </p:grpSpPr>
          <p:sp>
            <p:nvSpPr>
              <p:cNvPr id="123919" name="Rectangle 15"/>
              <p:cNvSpPr>
                <a:spLocks noChangeArrowheads="1"/>
              </p:cNvSpPr>
              <p:nvPr/>
            </p:nvSpPr>
            <p:spPr bwMode="auto">
              <a:xfrm>
                <a:off x="2" y="3601"/>
                <a:ext cx="1593" cy="61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bIns="0">
                <a:spAutoFit/>
              </a:bodyPr>
              <a:lstStyle/>
              <a:p>
                <a:pPr>
                  <a:defRPr/>
                </a:pPr>
                <a:r>
                  <a:rPr lang="de-DE" altLang="de-DE" sz="1800" b="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Mathematik (13</a:t>
                </a:r>
                <a:r>
                  <a:rPr lang="de-DE" altLang="de-DE" sz="1800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)</a:t>
                </a:r>
              </a:p>
              <a:p>
                <a:pPr eaLnBrk="1" hangingPunct="1">
                  <a:defRPr/>
                </a:pPr>
                <a:r>
                  <a:rPr lang="de-DE" altLang="de-DE" sz="1800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Physik (6)</a:t>
                </a:r>
                <a:br>
                  <a:rPr lang="de-DE" altLang="de-DE" sz="1800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</a:br>
                <a:r>
                  <a:rPr lang="de-DE" altLang="de-DE" sz="1800" b="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Chemie (</a:t>
                </a:r>
                <a:r>
                  <a:rPr lang="de-DE" altLang="de-DE" sz="1800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4)</a:t>
                </a:r>
              </a:p>
              <a:p>
                <a:pPr>
                  <a:defRPr/>
                </a:pPr>
                <a:r>
                  <a:rPr lang="de-DE" altLang="de-DE" sz="1800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Informations-</a:t>
                </a:r>
                <a:br>
                  <a:rPr lang="de-DE" altLang="de-DE" sz="1800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</a:br>
                <a:r>
                  <a:rPr lang="de-DE" altLang="de-DE" sz="1800" b="0" dirty="0" err="1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technologie</a:t>
                </a:r>
                <a:r>
                  <a:rPr lang="de-DE" altLang="de-DE" sz="1800" b="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 (7</a:t>
                </a:r>
                <a:r>
                  <a:rPr lang="de-DE" altLang="de-DE" sz="1800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)</a:t>
                </a:r>
              </a:p>
              <a:p>
                <a:pPr eaLnBrk="1" hangingPunct="1">
                  <a:defRPr/>
                </a:pPr>
                <a:r>
                  <a:rPr lang="de-DE" altLang="de-DE" sz="1800" b="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Wirtschaft </a:t>
                </a:r>
                <a:r>
                  <a:rPr lang="de-DE" altLang="de-DE" sz="1800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/>
                </a:r>
                <a:br>
                  <a:rPr lang="de-DE" altLang="de-DE" sz="1800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</a:br>
                <a:r>
                  <a:rPr lang="de-DE" altLang="de-DE" sz="1800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und Recht (2)</a:t>
                </a:r>
              </a:p>
              <a:p>
                <a:pPr>
                  <a:defRPr/>
                </a:pPr>
                <a:r>
                  <a:rPr lang="de-DE" altLang="de-DE" sz="1800" b="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 </a:t>
                </a:r>
              </a:p>
              <a:p>
                <a:pPr>
                  <a:defRPr/>
                </a:pPr>
                <a:r>
                  <a:rPr lang="de-DE" altLang="de-DE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Haushalt und </a:t>
                </a:r>
                <a:br>
                  <a:rPr lang="de-DE" altLang="de-DE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</a:br>
                <a:r>
                  <a:rPr lang="de-DE" altLang="de-DE" sz="180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Ernährung (12</a:t>
                </a:r>
                <a:r>
                  <a:rPr lang="de-DE" altLang="de-DE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)</a:t>
                </a:r>
              </a:p>
              <a:p>
                <a:pPr>
                  <a:defRPr/>
                </a:pPr>
                <a:r>
                  <a:rPr lang="de-DE" altLang="de-DE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Musisch-gestalter.</a:t>
                </a:r>
                <a:br>
                  <a:rPr lang="de-DE" altLang="de-DE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</a:br>
                <a:r>
                  <a:rPr lang="de-DE" altLang="de-DE" sz="18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Bereich (9)</a:t>
                </a:r>
              </a:p>
              <a:p>
                <a:pPr>
                  <a:defRPr/>
                </a:pPr>
                <a:endParaRPr lang="de-DE" altLang="de-DE" sz="14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eaLnBrk="1" hangingPunct="1">
                  <a:defRPr/>
                </a:pPr>
                <a:endParaRPr lang="de-DE" altLang="de-DE" sz="1400" b="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>
                  <a:defRPr/>
                </a:pPr>
                <a:endParaRPr lang="de-DE" altLang="de-DE" sz="1400" b="0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23920" name="Rectangle 16"/>
              <p:cNvSpPr>
                <a:spLocks noChangeArrowheads="1"/>
              </p:cNvSpPr>
              <p:nvPr/>
            </p:nvSpPr>
            <p:spPr bwMode="auto">
              <a:xfrm>
                <a:off x="2" y="4100"/>
                <a:ext cx="1412" cy="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bIns="0">
                <a:spAutoFit/>
              </a:bodyPr>
              <a:lstStyle/>
              <a:p>
                <a:pPr eaLnBrk="1" hangingPunct="1">
                  <a:defRPr/>
                </a:pPr>
                <a:endParaRPr lang="de-DE" altLang="de-DE" sz="24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23921" name="Rectangle 17"/>
              <p:cNvSpPr>
                <a:spLocks noChangeArrowheads="1"/>
              </p:cNvSpPr>
              <p:nvPr/>
            </p:nvSpPr>
            <p:spPr bwMode="auto">
              <a:xfrm>
                <a:off x="2" y="4568"/>
                <a:ext cx="1412" cy="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bIns="0">
                <a:spAutoFit/>
              </a:bodyPr>
              <a:lstStyle/>
              <a:p>
                <a:pPr>
                  <a:defRPr/>
                </a:pPr>
                <a:endParaRPr lang="de-DE" altLang="de-DE" sz="24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23922" name="Rectangle 18"/>
              <p:cNvSpPr>
                <a:spLocks noChangeArrowheads="1"/>
              </p:cNvSpPr>
              <p:nvPr/>
            </p:nvSpPr>
            <p:spPr bwMode="auto">
              <a:xfrm>
                <a:off x="2" y="5070"/>
                <a:ext cx="1412" cy="1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bIns="0">
                <a:spAutoFit/>
              </a:bodyPr>
              <a:lstStyle/>
              <a:p>
                <a:pPr eaLnBrk="1" hangingPunct="1">
                  <a:defRPr/>
                </a:pPr>
                <a:endParaRPr lang="de-DE" altLang="de-DE" sz="12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defRPr/>
                </a:pPr>
                <a:r>
                  <a:rPr lang="de-DE" altLang="de-DE" sz="1000" b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 </a:t>
                </a:r>
                <a:endParaRPr lang="de-DE" altLang="de-DE" sz="12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defRPr/>
                </a:pPr>
                <a:endParaRPr lang="de-DE" altLang="de-DE" sz="24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23923" name="Rectangle 19"/>
              <p:cNvSpPr>
                <a:spLocks noChangeArrowheads="1"/>
              </p:cNvSpPr>
              <p:nvPr/>
            </p:nvSpPr>
            <p:spPr bwMode="auto">
              <a:xfrm>
                <a:off x="2" y="5538"/>
                <a:ext cx="1412" cy="12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bIns="0">
                <a:spAutoFit/>
              </a:bodyPr>
              <a:lstStyle/>
              <a:p>
                <a:pPr eaLnBrk="1" hangingPunct="1">
                  <a:defRPr/>
                </a:pPr>
                <a:endParaRPr lang="de-DE" altLang="de-DE" sz="12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defRPr/>
                </a:pPr>
                <a:endParaRPr lang="de-DE" altLang="de-DE" sz="12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defRPr/>
                </a:pPr>
                <a:endParaRPr lang="de-DE" altLang="de-DE" sz="24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23924" name="Rectangle 20"/>
              <p:cNvSpPr>
                <a:spLocks noChangeArrowheads="1"/>
              </p:cNvSpPr>
              <p:nvPr/>
            </p:nvSpPr>
            <p:spPr bwMode="auto">
              <a:xfrm>
                <a:off x="2" y="6039"/>
                <a:ext cx="1412" cy="1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bIns="0">
                <a:spAutoFit/>
              </a:bodyPr>
              <a:lstStyle/>
              <a:p>
                <a:pPr eaLnBrk="1" hangingPunct="1">
                  <a:defRPr/>
                </a:pPr>
                <a:endParaRPr lang="de-DE" altLang="de-DE" sz="12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defRPr/>
                </a:pPr>
                <a:r>
                  <a:rPr lang="de-DE" altLang="de-DE" sz="1000" b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 </a:t>
                </a:r>
                <a:endParaRPr lang="de-DE" altLang="de-DE" sz="12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defRPr/>
                </a:pPr>
                <a:endParaRPr lang="de-DE" altLang="de-DE" sz="24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23925" name="Rectangle 21"/>
              <p:cNvSpPr>
                <a:spLocks noChangeArrowheads="1"/>
              </p:cNvSpPr>
              <p:nvPr/>
            </p:nvSpPr>
            <p:spPr bwMode="auto">
              <a:xfrm>
                <a:off x="2" y="6508"/>
                <a:ext cx="1412" cy="9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bIns="0">
                <a:spAutoFit/>
              </a:bodyPr>
              <a:lstStyle/>
              <a:p>
                <a:pPr eaLnBrk="1" hangingPunct="1">
                  <a:defRPr/>
                </a:pPr>
                <a:endParaRPr lang="de-DE" altLang="de-DE" sz="12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defRPr/>
                </a:pPr>
                <a:endParaRPr lang="de-DE" altLang="de-DE" sz="2400" b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23926" name="Rectangle 22"/>
              <p:cNvSpPr>
                <a:spLocks noChangeArrowheads="1"/>
              </p:cNvSpPr>
              <p:nvPr/>
            </p:nvSpPr>
            <p:spPr bwMode="auto">
              <a:xfrm>
                <a:off x="-1" y="7137"/>
                <a:ext cx="1418" cy="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bIns="0">
                <a:spAutoFit/>
              </a:bodyPr>
              <a:lstStyle>
                <a:lvl1pPr>
                  <a:spcBef>
                    <a:spcPct val="0"/>
                  </a:spcBef>
                  <a:tabLst>
                    <a:tab pos="1727200" algn="l"/>
                    <a:tab pos="23876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>
                  <a:spcBef>
                    <a:spcPct val="0"/>
                  </a:spcBef>
                  <a:tabLst>
                    <a:tab pos="1727200" algn="l"/>
                    <a:tab pos="23876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>
                  <a:spcBef>
                    <a:spcPct val="0"/>
                  </a:spcBef>
                  <a:tabLst>
                    <a:tab pos="1727200" algn="l"/>
                    <a:tab pos="23876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>
                  <a:spcBef>
                    <a:spcPct val="0"/>
                  </a:spcBef>
                  <a:tabLst>
                    <a:tab pos="1727200" algn="l"/>
                    <a:tab pos="23876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>
                  <a:spcBef>
                    <a:spcPct val="0"/>
                  </a:spcBef>
                  <a:tabLst>
                    <a:tab pos="1727200" algn="l"/>
                    <a:tab pos="23876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727200" algn="l"/>
                    <a:tab pos="23876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727200" algn="l"/>
                    <a:tab pos="23876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727200" algn="l"/>
                    <a:tab pos="23876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727200" algn="l"/>
                    <a:tab pos="2387600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de-DE" altLang="de-DE" b="0" smtClean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8217" name="Rectangle 44"/>
            <p:cNvSpPr>
              <a:spLocks noChangeArrowheads="1"/>
            </p:cNvSpPr>
            <p:nvPr/>
          </p:nvSpPr>
          <p:spPr bwMode="auto">
            <a:xfrm>
              <a:off x="4410" y="1497"/>
              <a:ext cx="1470" cy="7383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Monotype Sorts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buClr>
                  <a:schemeClr val="accent2"/>
                </a:buClr>
                <a:buSzPct val="80000"/>
                <a:buFont typeface="Wingdings" panose="05000000000000000000" pitchFamily="2" charset="2"/>
                <a:buNone/>
              </a:pPr>
              <a:endParaRPr kumimoji="0" lang="de-DE" altLang="de-DE" sz="2000"/>
            </a:p>
          </p:txBody>
        </p:sp>
      </p:grpSp>
      <p:sp>
        <p:nvSpPr>
          <p:cNvPr id="8206" name="Rectangle 61"/>
          <p:cNvSpPr>
            <a:spLocks noChangeArrowheads="1"/>
          </p:cNvSpPr>
          <p:nvPr/>
        </p:nvSpPr>
        <p:spPr bwMode="auto">
          <a:xfrm>
            <a:off x="-214313" y="9382125"/>
            <a:ext cx="9144001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de-DE" altLang="de-DE" sz="1200" b="0"/>
              <a:t> </a:t>
            </a:r>
            <a:endParaRPr kumimoji="0" lang="de-DE" altLang="de-DE" sz="1000" b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de-DE" altLang="de-DE" sz="2400" b="0"/>
          </a:p>
        </p:txBody>
      </p:sp>
      <p:sp>
        <p:nvSpPr>
          <p:cNvPr id="123968" name="Rectangle 64"/>
          <p:cNvSpPr>
            <a:spLocks noChangeArrowheads="1"/>
          </p:cNvSpPr>
          <p:nvPr/>
        </p:nvSpPr>
        <p:spPr bwMode="auto">
          <a:xfrm>
            <a:off x="4887913" y="1711326"/>
            <a:ext cx="2027453" cy="4248474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altLang="de-DE" sz="18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Mathematik </a:t>
            </a:r>
            <a:r>
              <a:rPr lang="de-DE" alt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(13)</a:t>
            </a:r>
          </a:p>
          <a:p>
            <a:pPr eaLnBrk="1" hangingPunct="1">
              <a:defRPr/>
            </a:pPr>
            <a:r>
              <a:rPr lang="de-DE" alt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Physik (6)</a:t>
            </a:r>
          </a:p>
          <a:p>
            <a:pPr eaLnBrk="1" hangingPunct="1">
              <a:defRPr/>
            </a:pPr>
            <a:r>
              <a:rPr lang="de-DE" alt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Chemie (4)</a:t>
            </a:r>
          </a:p>
          <a:p>
            <a:pPr>
              <a:defRPr/>
            </a:pPr>
            <a:r>
              <a:rPr lang="de-DE" alt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Informations-</a:t>
            </a:r>
            <a:br>
              <a:rPr lang="de-DE" alt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altLang="de-DE" sz="1800" b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technologie</a:t>
            </a:r>
            <a:r>
              <a:rPr lang="de-DE" alt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(5)</a:t>
            </a:r>
          </a:p>
          <a:p>
            <a:pPr>
              <a:defRPr/>
            </a:pPr>
            <a:r>
              <a:rPr lang="de-DE" altLang="de-DE" sz="18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BWR(6</a:t>
            </a:r>
            <a:r>
              <a:rPr lang="de-DE" alt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>
              <a:defRPr/>
            </a:pPr>
            <a:endParaRPr lang="de-DE" altLang="de-DE" sz="18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de-DE" altLang="de-DE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Französisch </a:t>
            </a:r>
            <a:r>
              <a:rPr lang="de-DE" altLang="de-DE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(15)</a:t>
            </a:r>
          </a:p>
          <a:p>
            <a:pPr>
              <a:defRPr/>
            </a:pPr>
            <a:endParaRPr lang="de-DE" altLang="de-DE" sz="18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de-DE" altLang="de-DE" sz="18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de-DE" alt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Musisch-gestalterischer</a:t>
            </a:r>
            <a:br>
              <a:rPr lang="de-DE" alt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altLang="de-DE" sz="18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Bereich </a:t>
            </a:r>
            <a:r>
              <a:rPr lang="de-DE" altLang="de-DE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(4)</a:t>
            </a:r>
          </a:p>
          <a:p>
            <a:pPr>
              <a:defRPr/>
            </a:pPr>
            <a:endParaRPr lang="de-DE" altLang="de-DE" sz="18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de-DE" sz="3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Ausbildungsmöglichkeiten</a:t>
            </a:r>
            <a:br>
              <a:rPr lang="de-DE" altLang="de-DE" sz="3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altLang="de-DE" sz="3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mit mittlerem Schulabschluss</a:t>
            </a: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de-DE" sz="3600" dirty="0"/>
              <a:t>Beamtenlaufbahn im mittleren Dienst</a:t>
            </a:r>
          </a:p>
          <a:p>
            <a:pPr marL="342900" indent="-342900"/>
            <a:r>
              <a:rPr lang="de-DE" sz="3600" dirty="0"/>
              <a:t>Ausbildung zum Fach- oder Förderlehrer</a:t>
            </a:r>
          </a:p>
          <a:p>
            <a:pPr marL="342900" indent="-342900"/>
            <a:r>
              <a:rPr lang="de-DE" sz="3600" dirty="0"/>
              <a:t>Betriebliche Ausbildung</a:t>
            </a:r>
            <a:br>
              <a:rPr lang="de-DE" sz="3600" dirty="0"/>
            </a:br>
            <a:r>
              <a:rPr lang="de-DE" sz="3600" dirty="0"/>
              <a:t>(Industrie, Handwerk, Dienstleistung, Verwaltung)</a:t>
            </a:r>
          </a:p>
          <a:p>
            <a:pPr marL="342900" indent="-342900"/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76217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60559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e-DE" altLang="de-DE" sz="4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Ausbildungsmöglichkeiten</a:t>
            </a:r>
            <a:br>
              <a:rPr lang="de-DE" altLang="de-DE" sz="4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altLang="de-DE" sz="4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mit mittlerem Schulabschluss</a:t>
            </a:r>
            <a:endParaRPr lang="de-DE" sz="4000" dirty="0">
              <a:solidFill>
                <a:schemeClr val="tx2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628650" y="1931161"/>
            <a:ext cx="7886700" cy="4163589"/>
          </a:xfrm>
        </p:spPr>
        <p:txBody>
          <a:bodyPr>
            <a:normAutofit/>
          </a:bodyPr>
          <a:lstStyle/>
          <a:p>
            <a:r>
              <a:rPr lang="de-DE" sz="2400" dirty="0"/>
              <a:t>Berufsfachschulen</a:t>
            </a:r>
            <a:br>
              <a:rPr lang="de-DE" sz="2400" dirty="0"/>
            </a:br>
            <a:r>
              <a:rPr lang="de-DE" sz="2400" dirty="0"/>
              <a:t>(Pflegeberufe, technische Assistenzberufe, Fremdsprachen, Hauswirtschaft)</a:t>
            </a:r>
          </a:p>
          <a:p>
            <a:r>
              <a:rPr lang="de-DE" sz="2400" dirty="0"/>
              <a:t>Fachakademien </a:t>
            </a:r>
            <a:br>
              <a:rPr lang="de-DE" sz="2400" dirty="0"/>
            </a:br>
            <a:r>
              <a:rPr lang="de-DE" sz="2400" dirty="0"/>
              <a:t>(Sozialpädagogik, Musik, Fremdsprachen, Hauswirtschaft) </a:t>
            </a:r>
          </a:p>
          <a:p>
            <a:r>
              <a:rPr lang="de-DE" sz="2400" dirty="0"/>
              <a:t>Fachoberschule ab 2018/19 in Dillingen mit Technik und BWR</a:t>
            </a:r>
            <a:br>
              <a:rPr lang="de-DE" sz="2400" dirty="0"/>
            </a:br>
            <a:r>
              <a:rPr lang="de-DE" sz="2400" dirty="0"/>
              <a:t>(in 2 Jahren zur Fachhochschulreife)</a:t>
            </a:r>
            <a:br>
              <a:rPr lang="de-DE" sz="2400" dirty="0"/>
            </a:br>
            <a:r>
              <a:rPr lang="de-DE" sz="2400" dirty="0"/>
              <a:t>(in 3 Jahren zur fachgebundenen oder allgemeinen Hochschulreife; zentrale Bedeutung des Faches Französisch)</a:t>
            </a:r>
          </a:p>
          <a:p>
            <a:r>
              <a:rPr lang="de-DE" sz="2400" dirty="0"/>
              <a:t>Gymnasium: Einführungsklasse - 10. Klasse</a:t>
            </a:r>
          </a:p>
          <a:p>
            <a:endParaRPr lang="de-DE" sz="2400" dirty="0"/>
          </a:p>
        </p:txBody>
      </p:sp>
      <p:sp>
        <p:nvSpPr>
          <p:cNvPr id="4" name="Rechteck 3"/>
          <p:cNvSpPr/>
          <p:nvPr/>
        </p:nvSpPr>
        <p:spPr bwMode="auto">
          <a:xfrm>
            <a:off x="524657" y="3822492"/>
            <a:ext cx="7652478" cy="173885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tabLst/>
            </a:pPr>
            <a:endParaRPr kumimoji="0" lang="de-DE" sz="20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3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de-DE" sz="4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Ausbildungsmöglichkeiten</a:t>
            </a:r>
            <a:br>
              <a:rPr lang="de-DE" altLang="de-DE" sz="4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altLang="de-DE" sz="4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mit mittlerem Schulabschluss</a:t>
            </a:r>
            <a:endParaRPr lang="de-DE" sz="4400" dirty="0">
              <a:solidFill>
                <a:schemeClr val="tx2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628650" y="2944929"/>
            <a:ext cx="7886700" cy="4163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de-DE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Die Wahl eines Ausbildungszweiges an der Realschule ist </a:t>
            </a:r>
            <a:r>
              <a:rPr lang="de-DE" altLang="de-DE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keine bindende Vorgabe</a:t>
            </a:r>
            <a:r>
              <a:rPr lang="de-DE" altLang="de-DE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für eine spätere Berufsausbildung oder eine schulische Weiterbildung.</a:t>
            </a:r>
          </a:p>
          <a:p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171663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697471"/>
            <a:ext cx="7886700" cy="1325563"/>
          </a:xfrm>
        </p:spPr>
        <p:txBody>
          <a:bodyPr>
            <a:normAutofit/>
          </a:bodyPr>
          <a:lstStyle/>
          <a:p>
            <a:r>
              <a:rPr lang="de-DE" altLang="de-DE" sz="4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Bitte beachten Sie:</a:t>
            </a:r>
            <a:endParaRPr lang="de-DE" sz="4400" dirty="0">
              <a:solidFill>
                <a:schemeClr val="tx2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711096" y="1760706"/>
            <a:ext cx="7886700" cy="4475202"/>
          </a:xfrm>
        </p:spPr>
        <p:txBody>
          <a:bodyPr>
            <a:normAutofit/>
          </a:bodyPr>
          <a:lstStyle/>
          <a:p>
            <a:r>
              <a:rPr lang="de-DE" dirty="0" smtClean="0"/>
              <a:t>Entscheidung </a:t>
            </a:r>
            <a:r>
              <a:rPr lang="de-DE" dirty="0"/>
              <a:t>ist verbindlich</a:t>
            </a:r>
          </a:p>
          <a:p>
            <a:r>
              <a:rPr lang="de-DE" dirty="0"/>
              <a:t>Mögliche Probleme und deswegen Zweitwahl:</a:t>
            </a:r>
          </a:p>
          <a:p>
            <a:pPr marL="0" indent="0">
              <a:buNone/>
            </a:pPr>
            <a:r>
              <a:rPr lang="de-DE" dirty="0" smtClean="0"/>
              <a:t>	- </a:t>
            </a:r>
            <a:r>
              <a:rPr lang="de-DE" dirty="0"/>
              <a:t>Zweig kommt nicht zustande</a:t>
            </a:r>
          </a:p>
          <a:p>
            <a:pPr marL="0" indent="0">
              <a:buNone/>
            </a:pPr>
            <a:r>
              <a:rPr lang="de-DE" dirty="0" smtClean="0"/>
              <a:t>	- </a:t>
            </a:r>
            <a:r>
              <a:rPr lang="de-DE" dirty="0"/>
              <a:t>Zahlen in einem Zweig überschreiten die Klassenobergrenzen</a:t>
            </a:r>
          </a:p>
          <a:p>
            <a:pPr marL="914400" lvl="2" indent="0">
              <a:buNone/>
            </a:pPr>
            <a:r>
              <a:rPr lang="de-DE" dirty="0" smtClean="0"/>
              <a:t>- Neue </a:t>
            </a:r>
            <a:r>
              <a:rPr lang="de-DE" dirty="0"/>
              <a:t>Zusammensetzung der Klassen, möglichst </a:t>
            </a:r>
            <a:r>
              <a:rPr lang="de-DE" dirty="0" smtClean="0"/>
              <a:t>bleiben</a:t>
            </a:r>
          </a:p>
          <a:p>
            <a:pPr marL="914400" lvl="2" indent="0">
              <a:buNone/>
            </a:pPr>
            <a:r>
              <a:rPr lang="de-DE" dirty="0"/>
              <a:t> </a:t>
            </a:r>
            <a:r>
              <a:rPr lang="de-DE" dirty="0" smtClean="0"/>
              <a:t> Klassengruppen </a:t>
            </a:r>
            <a:r>
              <a:rPr lang="de-DE" dirty="0"/>
              <a:t>zusammen</a:t>
            </a:r>
          </a:p>
          <a:p>
            <a:r>
              <a:rPr lang="de-DE" dirty="0" smtClean="0"/>
              <a:t>Hilfen </a:t>
            </a:r>
            <a:r>
              <a:rPr lang="de-DE" dirty="0"/>
              <a:t>für die Entscheidung</a:t>
            </a:r>
          </a:p>
          <a:p>
            <a:pPr marL="0" indent="0">
              <a:buNone/>
            </a:pPr>
            <a:r>
              <a:rPr lang="de-DE" dirty="0"/>
              <a:t>- Gespräche mit Fachlehrer, Klassenlehrer, Beratungslehrer, Schulleitung</a:t>
            </a:r>
          </a:p>
          <a:p>
            <a:pPr marL="0" indent="0">
              <a:buNone/>
            </a:pPr>
            <a:r>
              <a:rPr lang="de-DE" dirty="0"/>
              <a:t>- Schnupperangebote für die Schüler in diesen Tagen</a:t>
            </a:r>
          </a:p>
          <a:p>
            <a:pPr marL="0" indent="0">
              <a:buNone/>
            </a:pPr>
            <a:r>
              <a:rPr lang="de-DE" sz="2800" dirty="0" smtClean="0">
                <a:solidFill>
                  <a:schemeClr val="tx2"/>
                </a:solidFill>
              </a:rPr>
              <a:t>Vielen </a:t>
            </a:r>
            <a:r>
              <a:rPr lang="de-DE" sz="2800" dirty="0">
                <a:solidFill>
                  <a:schemeClr val="tx2"/>
                </a:solidFill>
              </a:rPr>
              <a:t>Dank für Ihre Aufmerksamkeit und eine gute Entscheidung!</a:t>
            </a:r>
          </a:p>
          <a:p>
            <a:endParaRPr lang="de-DE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57053"/>
      </p:ext>
    </p:extLst>
  </p:cSld>
  <p:clrMapOvr>
    <a:masterClrMapping/>
  </p:clrMapOvr>
</p:sld>
</file>

<file path=ppt/theme/theme1.xml><?xml version="1.0" encoding="utf-8"?>
<a:theme xmlns:a="http://schemas.openxmlformats.org/drawingml/2006/main" name="007 - Präsentation">
  <a:themeElements>
    <a:clrScheme name="Schulwerk">
      <a:dk1>
        <a:sysClr val="windowText" lastClr="000000"/>
      </a:dk1>
      <a:lt1>
        <a:sysClr val="window" lastClr="FFFFFF"/>
      </a:lt1>
      <a:dk2>
        <a:srgbClr val="1A68AA"/>
      </a:dk2>
      <a:lt2>
        <a:srgbClr val="565D63"/>
      </a:lt2>
      <a:accent1>
        <a:srgbClr val="1A68AA"/>
      </a:accent1>
      <a:accent2>
        <a:srgbClr val="565D6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1">
      <a:majorFont>
        <a:latin typeface="Source Sans Pro Light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ulwerk Augsburg" id="{5723C05A-75F2-4BD3-96BE-7A3D01F213C1}" vid="{13103303-D725-4F43-9393-81FF5807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484</Words>
  <Application>Microsoft Office PowerPoint</Application>
  <PresentationFormat>Bildschirmpräsentation (4:3)</PresentationFormat>
  <Paragraphs>115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Arial</vt:lpstr>
      <vt:lpstr>Source Sans Pro Bold</vt:lpstr>
      <vt:lpstr>Source Sans Pro Semibold</vt:lpstr>
      <vt:lpstr>Source Sans Pro</vt:lpstr>
      <vt:lpstr>Source Sans Pro Light</vt:lpstr>
      <vt:lpstr>Wingdings</vt:lpstr>
      <vt:lpstr>Times New Roman</vt:lpstr>
      <vt:lpstr>Garamond</vt:lpstr>
      <vt:lpstr>007 - Präsentation</vt:lpstr>
      <vt:lpstr>Herzlich Willkommen zum Informationsabend</vt:lpstr>
      <vt:lpstr>Kriterien für die Entscheidung</vt:lpstr>
      <vt:lpstr>PowerPoint-Präsentation</vt:lpstr>
      <vt:lpstr>PowerPoint-Präsentation</vt:lpstr>
      <vt:lpstr>Ausbildungsmöglichkeiten mit mittlerem Schulabschluss</vt:lpstr>
      <vt:lpstr>Ausbildungsmöglichkeiten mit mittlerem Schulabschluss</vt:lpstr>
      <vt:lpstr>Ausbildungsmöglichkeiten mit mittlerem Schulabschluss</vt:lpstr>
      <vt:lpstr>Bitte beachten Sie:</vt:lpstr>
    </vt:vector>
  </TitlesOfParts>
  <Company>MNS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Informationsabend</dc:title>
  <dc:creator>Andre Deppenwiese</dc:creator>
  <cp:lastModifiedBy>Andre Deppenwiese</cp:lastModifiedBy>
  <cp:revision>8</cp:revision>
  <cp:lastPrinted>2017-03-30T06:50:14Z</cp:lastPrinted>
  <dcterms:created xsi:type="dcterms:W3CDTF">2018-02-27T07:19:25Z</dcterms:created>
  <dcterms:modified xsi:type="dcterms:W3CDTF">2020-04-03T09:30:19Z</dcterms:modified>
</cp:coreProperties>
</file>